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1" r:id="rId5"/>
    <p:sldId id="257" r:id="rId6"/>
    <p:sldId id="258" r:id="rId7"/>
    <p:sldId id="259" r:id="rId8"/>
    <p:sldId id="261" r:id="rId9"/>
    <p:sldId id="260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8" r:id="rId20"/>
    <p:sldId id="277" r:id="rId21"/>
    <p:sldId id="276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7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4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8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6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7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22B9-0FFD-4F1E-8074-D8CF73119E6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3EF9-7BB6-4DE1-B691-F2639B2C5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05000" y="1447801"/>
            <a:ext cx="84582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SzPct val="95000"/>
            </a:pPr>
            <a:r>
              <a:rPr lang="en-US">
                <a:solidFill>
                  <a:srgbClr val="FF0066"/>
                </a:solidFill>
              </a:rPr>
              <a:t>1. Hãy lựa chọn những đặc điểm của bộ thú ăn thịt trong các đặc điểm sau:</a:t>
            </a:r>
          </a:p>
          <a:p>
            <a:pPr algn="just">
              <a:spcBef>
                <a:spcPct val="20000"/>
              </a:spcBef>
              <a:buSzPct val="95000"/>
            </a:pPr>
            <a:r>
              <a:rPr lang="en-US">
                <a:solidFill>
                  <a:srgbClr val="0000FF"/>
                </a:solidFill>
              </a:rPr>
              <a:t>a. Răng cửa lớn có khoảng trống hàm.</a:t>
            </a:r>
          </a:p>
          <a:p>
            <a:pPr algn="just">
              <a:spcBef>
                <a:spcPct val="20000"/>
              </a:spcBef>
              <a:buSzPct val="95000"/>
            </a:pPr>
            <a:r>
              <a:rPr lang="en-US">
                <a:solidFill>
                  <a:srgbClr val="0000FF"/>
                </a:solidFill>
              </a:rPr>
              <a:t>b. Có đủ 3 loại răng: Răng nanh, răng cửa, răng hàm.</a:t>
            </a:r>
          </a:p>
          <a:p>
            <a:pPr algn="just">
              <a:spcBef>
                <a:spcPct val="20000"/>
              </a:spcBef>
              <a:buSzPct val="95000"/>
            </a:pPr>
            <a:r>
              <a:rPr lang="en-US">
                <a:solidFill>
                  <a:srgbClr val="0000FF"/>
                </a:solidFill>
              </a:rPr>
              <a:t>c. Rình và vồ mồi.</a:t>
            </a:r>
          </a:p>
          <a:p>
            <a:pPr algn="just">
              <a:spcBef>
                <a:spcPct val="20000"/>
              </a:spcBef>
              <a:buSzPct val="95000"/>
            </a:pPr>
            <a:r>
              <a:rPr lang="en-US">
                <a:solidFill>
                  <a:srgbClr val="0000FF"/>
                </a:solidFill>
              </a:rPr>
              <a:t>d. Ăn tạp.</a:t>
            </a:r>
          </a:p>
          <a:p>
            <a:pPr algn="just">
              <a:spcBef>
                <a:spcPct val="20000"/>
              </a:spcBef>
              <a:buSzPct val="95000"/>
            </a:pPr>
            <a:r>
              <a:rPr lang="en-US">
                <a:solidFill>
                  <a:srgbClr val="0000FF"/>
                </a:solidFill>
              </a:rPr>
              <a:t>e. Ngón chân có vuốt cong, nhọn sắc, đệm thịt dày.</a:t>
            </a:r>
          </a:p>
          <a:p>
            <a:pPr algn="just">
              <a:spcBef>
                <a:spcPct val="20000"/>
              </a:spcBef>
              <a:buSzPct val="95000"/>
            </a:pPr>
            <a:r>
              <a:rPr lang="en-US">
                <a:solidFill>
                  <a:srgbClr val="0000FF"/>
                </a:solidFill>
              </a:rPr>
              <a:t>g. Đào hang trong đất.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590800" y="228600"/>
            <a:ext cx="7239000" cy="121920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/>
              <a:t>KIỂM TRA BÀI CŨ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1828800" y="2971800"/>
            <a:ext cx="457200" cy="45720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800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1828800" y="3505200"/>
            <a:ext cx="457200" cy="45720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800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1828800" y="4495800"/>
            <a:ext cx="457200" cy="45720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08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animBg="1"/>
      <p:bldP spid="3078" grpId="0" animBg="1"/>
      <p:bldP spid="3079" grpId="0" animBg="1"/>
      <p:bldP spid="30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29026" y="1270438"/>
            <a:ext cx="61450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Thú móng guốc có số lượng ngón chân tiêu giảm, đốt cuối của mỗi ngón có sừng bao bọc được gọi là guốc.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026" y="2393590"/>
            <a:ext cx="5460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Ở cạn.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Di chuyển nhanh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07" y="330038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trong thời gian 3 phút: quan sát các hình 51.1,2,3 đọc bảng sau, lựa chọn những câu trả lời thích hợp để điền vào bảng.</a:t>
            </a:r>
            <a:endParaRPr 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58" y="859909"/>
            <a:ext cx="5868436" cy="31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331058" y="4224270"/>
            <a:ext cx="5687852" cy="2345157"/>
            <a:chOff x="0" y="4760913"/>
            <a:chExt cx="9144000" cy="2097087"/>
          </a:xfrm>
        </p:grpSpPr>
        <p:pic>
          <p:nvPicPr>
            <p:cNvPr id="12" name="Picture 5" descr="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0913"/>
              <a:ext cx="5341938" cy="209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525" y="4760913"/>
              <a:ext cx="3800475" cy="209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75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" y="46841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9615"/>
              </p:ext>
            </p:extLst>
          </p:nvPr>
        </p:nvGraphicFramePr>
        <p:xfrm>
          <a:off x="265043" y="1974577"/>
          <a:ext cx="11675165" cy="45441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14098"/>
                <a:gridCol w="2748528"/>
                <a:gridCol w="1408721"/>
                <a:gridCol w="3693082"/>
                <a:gridCol w="1710736"/>
              </a:tblGrid>
              <a:tr h="7383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Tên động vật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Số ngón chân phát triển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Sừng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  Chế độ ăn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Lối sống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anchor="ctr" horzOverflow="overflow"/>
                </a:tc>
              </a:tr>
              <a:tr h="563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 Lợn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Chẵn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tạp, không nhai lại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</a:p>
                  </a:txBody>
                  <a:tcPr marT="45718" marB="45718" anchor="ctr" horzOverflow="overflow"/>
                </a:tc>
              </a:tr>
              <a:tr h="4648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 Hươu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Chẵn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Nhai lại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</a:p>
                  </a:txBody>
                  <a:tcPr marT="45718" marB="45718" anchor="ctr" horzOverflow="overflow"/>
                </a:tc>
              </a:tr>
              <a:tr h="5255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 Ngựa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Lẻ (1 ngón)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nhai lại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</a:p>
                  </a:txBody>
                  <a:tcPr marT="45718" marB="45718" anchor="ctr" horzOverflow="overflow"/>
                </a:tc>
              </a:tr>
              <a:tr h="5498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 Voi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Lẻ (5 ngón)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nhai lại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</a:p>
                  </a:txBody>
                  <a:tcPr marT="45718" marB="45718" anchor="ctr" horzOverflow="overflow"/>
                </a:tc>
              </a:tr>
              <a:tr h="5584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 Tê Giác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Lẻ (3 ngón)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nhai lại</a:t>
                      </a: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độc</a:t>
                      </a:r>
                    </a:p>
                  </a:txBody>
                  <a:tcPr marT="45718" marB="45718" anchor="ctr" horzOverflow="overflow"/>
                </a:tc>
              </a:tr>
              <a:tr h="9024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Những câu trả lời lựa chọn.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Chẵn</a:t>
                      </a:r>
                      <a:b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</a:b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Lẻ</a:t>
                      </a:r>
                      <a:b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</a:b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5 ngón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Có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Không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Ăn tạp</a:t>
                      </a:r>
                      <a:b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</a:b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Nhai lại</a:t>
                      </a:r>
                      <a:b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</a:b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Không nhai lại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Đơn độc</a:t>
                      </a:r>
                      <a:b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</a:b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Đàn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/>
                </a:tc>
              </a:tr>
            </a:tbl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892716" y="1115047"/>
            <a:ext cx="4806609" cy="32944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>
              <a:latin typeface="VNI-Times" pitchFamily="2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7933155" y="462340"/>
            <a:ext cx="2867367" cy="1748975"/>
          </a:xfrm>
          <a:prstGeom prst="irregularSeal1">
            <a:avLst/>
          </a:prstGeom>
          <a:solidFill>
            <a:srgbClr val="008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891130" y="1115047"/>
            <a:ext cx="4806608" cy="32944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>
              <a:latin typeface="VNI-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5442" y="1495331"/>
            <a:ext cx="392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70C0"/>
                </a:solidFill>
              </a:rPr>
              <a:t>Thời gian thảo luận: 3 phút</a:t>
            </a:r>
            <a:endParaRPr lang="en-US" b="1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78157" y="2902225"/>
            <a:ext cx="9259338" cy="371061"/>
            <a:chOff x="2478157" y="2902225"/>
            <a:chExt cx="9259338" cy="371061"/>
          </a:xfrm>
        </p:grpSpPr>
        <p:sp>
          <p:nvSpPr>
            <p:cNvPr id="11" name="Rectangle 10"/>
            <p:cNvSpPr/>
            <p:nvPr/>
          </p:nvSpPr>
          <p:spPr>
            <a:xfrm>
              <a:off x="2478157" y="2902225"/>
              <a:ext cx="2570921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53879" y="2902225"/>
              <a:ext cx="1007164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58607" y="2902225"/>
              <a:ext cx="3366053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455964" y="2910863"/>
              <a:ext cx="1281531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98037" y="3412431"/>
            <a:ext cx="9259338" cy="371061"/>
            <a:chOff x="2478157" y="2902225"/>
            <a:chExt cx="9259338" cy="371061"/>
          </a:xfrm>
        </p:grpSpPr>
        <p:sp>
          <p:nvSpPr>
            <p:cNvPr id="49" name="Rectangle 48"/>
            <p:cNvSpPr/>
            <p:nvPr/>
          </p:nvSpPr>
          <p:spPr>
            <a:xfrm>
              <a:off x="2478157" y="2902225"/>
              <a:ext cx="2570921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53879" y="2902225"/>
              <a:ext cx="1007164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58607" y="2902225"/>
              <a:ext cx="3366053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55964" y="2910863"/>
              <a:ext cx="1281531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7915" y="3975648"/>
            <a:ext cx="9259338" cy="371061"/>
            <a:chOff x="2478157" y="2902225"/>
            <a:chExt cx="9259338" cy="371061"/>
          </a:xfrm>
        </p:grpSpPr>
        <p:sp>
          <p:nvSpPr>
            <p:cNvPr id="54" name="Rectangle 53"/>
            <p:cNvSpPr/>
            <p:nvPr/>
          </p:nvSpPr>
          <p:spPr>
            <a:xfrm>
              <a:off x="2478157" y="2902225"/>
              <a:ext cx="2570921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353879" y="2902225"/>
              <a:ext cx="1007164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58607" y="2902225"/>
              <a:ext cx="3366053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455964" y="2910863"/>
              <a:ext cx="1281531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524537" y="4525613"/>
            <a:ext cx="9259338" cy="371061"/>
            <a:chOff x="2478157" y="2902225"/>
            <a:chExt cx="9259338" cy="371061"/>
          </a:xfrm>
        </p:grpSpPr>
        <p:sp>
          <p:nvSpPr>
            <p:cNvPr id="59" name="Rectangle 58"/>
            <p:cNvSpPr/>
            <p:nvPr/>
          </p:nvSpPr>
          <p:spPr>
            <a:xfrm>
              <a:off x="2478157" y="2902225"/>
              <a:ext cx="2570921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53879" y="2902225"/>
              <a:ext cx="1007164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758607" y="2902225"/>
              <a:ext cx="3366053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455964" y="2910863"/>
              <a:ext cx="1281531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531165" y="5102080"/>
            <a:ext cx="9259338" cy="371061"/>
            <a:chOff x="2478157" y="2902225"/>
            <a:chExt cx="9259338" cy="371061"/>
          </a:xfrm>
        </p:grpSpPr>
        <p:sp>
          <p:nvSpPr>
            <p:cNvPr id="64" name="Rectangle 63"/>
            <p:cNvSpPr/>
            <p:nvPr/>
          </p:nvSpPr>
          <p:spPr>
            <a:xfrm>
              <a:off x="2478157" y="2902225"/>
              <a:ext cx="2570921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353879" y="2902225"/>
              <a:ext cx="1007164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758607" y="2902225"/>
              <a:ext cx="3366053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455964" y="2910863"/>
              <a:ext cx="1281531" cy="3624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25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29026" y="1270438"/>
            <a:ext cx="614509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Thú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móng guốc có số lượng ngón chân tiêu giảm, đốt cuối của mỗi ngón có sừng bao bọc được gọi là guốc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Phân loại:</a:t>
            </a:r>
          </a:p>
          <a:p>
            <a:pPr algn="just">
              <a:spcBef>
                <a:spcPct val="50000"/>
              </a:spcBef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 Bộ Guốc chẵn: có 2 ngón chân giữa phát triển bằng nhau; ăn tạp, có nhiều loại nhai lại; sống đàn.</a:t>
            </a:r>
          </a:p>
          <a:p>
            <a:pPr algn="just">
              <a:spcBef>
                <a:spcPct val="50000"/>
              </a:spcBef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 Bộ Guốc lẻ: có 3 ngón chân giữa phát triển hơn cả; ăn thực vật, không nhai lại; sống đàn hoặc đơn độc.</a:t>
            </a:r>
          </a:p>
          <a:p>
            <a:pPr algn="just">
              <a:spcBef>
                <a:spcPct val="50000"/>
              </a:spcBef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 Bộ Voi: có 5 ngón, guốc nhỏ, có vòi, có ngà; ăn thực vật, không nhai lại; sống đàn.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09" y="2001078"/>
            <a:ext cx="5765127" cy="333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0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42493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II. Bộ Linh trưởng.</a:t>
            </a:r>
            <a:endParaRPr lang="en-US" sz="2400" b="1" u="sng">
              <a:solidFill>
                <a:srgbClr val="0000FF"/>
              </a:solidFill>
            </a:endParaRPr>
          </a:p>
        </p:txBody>
      </p:sp>
      <p:pic>
        <p:nvPicPr>
          <p:cNvPr id="9" name="Picture 8" descr="sp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2142" y="2229799"/>
            <a:ext cx="5830956" cy="29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59134" y="1361761"/>
            <a:ext cx="5120954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smtClean="0">
                <a:solidFill>
                  <a:srgbClr val="FF0066"/>
                </a:solidFill>
                <a:sym typeface="Wingdings 3" panose="05040102010807070707" pitchFamily="18" charset="2"/>
              </a:rPr>
              <a:t> Nêu các đại diện thuộc bộ linh trưởng?</a:t>
            </a:r>
            <a:endParaRPr lang="en-US" sz="2400">
              <a:solidFill>
                <a:srgbClr val="FF0066"/>
              </a:solidFill>
              <a:sym typeface="Wingdings 3" panose="05040102010807070707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6817" y="5219788"/>
            <a:ext cx="5420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</a:rPr>
              <a:t>Khỉ, vượn, đười ươi, tinh tinh, Gôrila</a:t>
            </a: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42493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II. Bộ Linh trưởng.</a:t>
            </a:r>
            <a:endParaRPr lang="en-US" sz="2400" b="1" u="sng">
              <a:solidFill>
                <a:srgbClr val="0000FF"/>
              </a:solidFill>
            </a:endParaRPr>
          </a:p>
        </p:txBody>
      </p:sp>
      <p:pic>
        <p:nvPicPr>
          <p:cNvPr id="9" name="Picture 8" descr="sp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2142" y="2229799"/>
            <a:ext cx="5830956" cy="29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63273" y="1473325"/>
            <a:ext cx="5679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 Các thú thuộc bộ linh trưởng có tập tính gì?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631" y="17224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smtClean="0"/>
              <a:t>- Tập tính:</a:t>
            </a:r>
          </a:p>
          <a:p>
            <a:r>
              <a:rPr lang="en-US" sz="2400" smtClean="0"/>
              <a:t>   + Đi bằng chân.</a:t>
            </a:r>
          </a:p>
          <a:p>
            <a:r>
              <a:rPr lang="en-US" sz="2400" smtClean="0"/>
              <a:t>   + Thích nghi với đời sống ở cây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6312142" y="5148488"/>
            <a:ext cx="581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 Đặc điểm nào giúp thú linh trưởng thích nghi với đời sống ở cây?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134" y="2910463"/>
            <a:ext cx="6096000" cy="14957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20000"/>
              </a:spcBef>
              <a:spcAft>
                <a:spcPct val="20000"/>
              </a:spcAft>
              <a:buFontTx/>
              <a:buChar char="-"/>
            </a:pPr>
            <a:r>
              <a:rPr lang="en-US" sz="2400" smtClean="0"/>
              <a:t> Đặc điểm: </a:t>
            </a:r>
          </a:p>
          <a:p>
            <a:pPr>
              <a:lnSpc>
                <a:spcPct val="7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smtClean="0"/>
              <a:t>+ Bàn tay, bàn chân có 5 ngón, ngón cái đối diện với ngón còn lại.</a:t>
            </a:r>
          </a:p>
          <a:p>
            <a:pPr>
              <a:lnSpc>
                <a:spcPct val="7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smtClean="0"/>
              <a:t>+ Chi có khả năng cầm nắm, bám chặt.</a:t>
            </a:r>
          </a:p>
        </p:txBody>
      </p:sp>
    </p:spTree>
    <p:extLst>
      <p:ext uri="{BB962C8B-B14F-4D97-AF65-F5344CB8AC3E}">
        <p14:creationId xmlns:p14="http://schemas.microsoft.com/office/powerpoint/2010/main" val="3503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11" grpId="0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42493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II. Bộ Linh trưởng.</a:t>
            </a:r>
            <a:endParaRPr lang="en-US" sz="2400" b="1" u="sng">
              <a:solidFill>
                <a:srgbClr val="0000FF"/>
              </a:solidFill>
            </a:endParaRPr>
          </a:p>
        </p:txBody>
      </p:sp>
      <p:pic>
        <p:nvPicPr>
          <p:cNvPr id="9" name="Picture 8" descr="sp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2142" y="2229799"/>
            <a:ext cx="5830956" cy="29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631" y="17224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smtClean="0"/>
              <a:t>- Tập tính:</a:t>
            </a:r>
          </a:p>
          <a:p>
            <a:r>
              <a:rPr lang="en-US" sz="2400" smtClean="0"/>
              <a:t>   + Đi bằng chân.</a:t>
            </a:r>
          </a:p>
          <a:p>
            <a:r>
              <a:rPr lang="en-US" sz="2400" smtClean="0"/>
              <a:t>   + Thích nghi với đời sống ở cây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6312142" y="5148488"/>
            <a:ext cx="581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smtClean="0">
                <a:solidFill>
                  <a:srgbClr val="FF0000"/>
                </a:solidFill>
              </a:rPr>
              <a:t>Phân biệt Khỉ và Vượn?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solidFill>
                  <a:srgbClr val="FF0000"/>
                </a:solidFill>
              </a:rPr>
              <a:t>Phân biệt khỉ hình người với khỉ, vượn?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134" y="2910463"/>
            <a:ext cx="6096000" cy="14957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20000"/>
              </a:spcBef>
              <a:spcAft>
                <a:spcPct val="20000"/>
              </a:spcAft>
              <a:buFontTx/>
              <a:buChar char="-"/>
            </a:pPr>
            <a:r>
              <a:rPr lang="en-US" sz="2400" smtClean="0"/>
              <a:t> Đặc điểm: </a:t>
            </a:r>
          </a:p>
          <a:p>
            <a:pPr>
              <a:lnSpc>
                <a:spcPct val="7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smtClean="0"/>
              <a:t>+ Bàn tay, bàn chân có 5 ngón, ngón cái đối diện với ngón còn lại.</a:t>
            </a:r>
          </a:p>
          <a:p>
            <a:pPr>
              <a:lnSpc>
                <a:spcPct val="7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smtClean="0"/>
              <a:t>+ Tứ chi thích nghi với sự cầm nắm, leo trèo.</a:t>
            </a:r>
            <a:endParaRPr lang="en-US" sz="2400" smtClean="0"/>
          </a:p>
        </p:txBody>
      </p:sp>
      <p:sp>
        <p:nvSpPr>
          <p:cNvPr id="2" name="Rectangle 1"/>
          <p:cNvSpPr/>
          <p:nvPr/>
        </p:nvSpPr>
        <p:spPr>
          <a:xfrm>
            <a:off x="6312141" y="1426985"/>
            <a:ext cx="5760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 Quan sát hình, kết hợp thông tin SGK/Tr168, tìm những đặc điểm đặc trưng nhất để:</a:t>
            </a:r>
            <a:endParaRPr lang="en-US" sz="2000">
              <a:solidFill>
                <a:srgbClr val="FF0000"/>
              </a:solidFill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052" y="44540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- Khỉ: Có chai mông lớn, túi má lớn, đuôi dài.</a:t>
            </a:r>
          </a:p>
          <a:p>
            <a:r>
              <a:rPr lang="en-US" smtClean="0">
                <a:solidFill>
                  <a:srgbClr val="0000FF"/>
                </a:solidFill>
              </a:rPr>
              <a:t>- Vượn: Có chai mông nhỏ, không có túi má và đuôi.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293" y="5084323"/>
            <a:ext cx="5122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- Khỉ hình người không có chai mông, túi má và đuôi.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42493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II. Bộ Linh trưởng.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2141" y="1016167"/>
            <a:ext cx="5760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Một số đại diện của lớp thú.</a:t>
            </a:r>
            <a:endParaRPr lang="en-US" sz="2000">
              <a:solidFill>
                <a:srgbClr val="FF0000"/>
              </a:solidFill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611825"/>
            <a:ext cx="2523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III. Vai trò của thú.</a:t>
            </a:r>
            <a:endParaRPr lang="en-US" sz="2400" b="1" u="sng">
              <a:solidFill>
                <a:srgbClr val="0000FF"/>
              </a:solidFill>
            </a:endParaRPr>
          </a:p>
        </p:txBody>
      </p:sp>
      <p:pic>
        <p:nvPicPr>
          <p:cNvPr id="1026" name="Picture 2" descr="Kết quả hình ảnh cho thú mỏ vị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59" y="1479070"/>
            <a:ext cx="2187560" cy="12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thú tú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1" y="2984955"/>
            <a:ext cx="1817166" cy="11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dơ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0" y="1469272"/>
            <a:ext cx="1817167" cy="129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ết quả hình ảnh cho cá voi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59" y="2984010"/>
            <a:ext cx="2201521" cy="113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ết quả hình ảnh cho chuột ch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84" y="2984010"/>
            <a:ext cx="1736737" cy="11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só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22" y="1479069"/>
            <a:ext cx="1733799" cy="12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0" y="4312011"/>
            <a:ext cx="1441899" cy="13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gự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59" y="4313113"/>
            <a:ext cx="2229440" cy="13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ết quả hình ảnh cho khỉ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17" y="4313113"/>
            <a:ext cx="2105604" cy="13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375140" y="5713544"/>
            <a:ext cx="5760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Hãy nêu vai trò của thú bằng những ví dụ cụ thể?</a:t>
            </a:r>
            <a:endParaRPr lang="en-US" sz="2000">
              <a:solidFill>
                <a:srgbClr val="FF0000"/>
              </a:solidFill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42493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II. Bộ Linh trưởng.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2141" y="1016167"/>
            <a:ext cx="5760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Một số đại diện của lớp thú.</a:t>
            </a:r>
            <a:endParaRPr lang="en-US" sz="2000">
              <a:solidFill>
                <a:srgbClr val="FF0000"/>
              </a:solidFill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611825"/>
            <a:ext cx="2523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III. Vai trò của thú.</a:t>
            </a:r>
            <a:endParaRPr lang="en-US" sz="2400" b="1" u="sng">
              <a:solidFill>
                <a:srgbClr val="0000FF"/>
              </a:solidFill>
            </a:endParaRPr>
          </a:p>
        </p:txBody>
      </p:sp>
      <p:pic>
        <p:nvPicPr>
          <p:cNvPr id="1026" name="Picture 2" descr="Kết quả hình ảnh cho thú mỏ vị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59" y="1479070"/>
            <a:ext cx="2187560" cy="12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thú tú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1" y="2984955"/>
            <a:ext cx="1817166" cy="11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dơ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0" y="1469272"/>
            <a:ext cx="1817167" cy="129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ết quả hình ảnh cho cá voi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59" y="2984010"/>
            <a:ext cx="2201521" cy="113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ết quả hình ảnh cho chuột ch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84" y="2984010"/>
            <a:ext cx="1736737" cy="11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só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22" y="1479069"/>
            <a:ext cx="1733799" cy="12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0" y="4312011"/>
            <a:ext cx="1441899" cy="13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gự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59" y="4313113"/>
            <a:ext cx="2229440" cy="13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ết quả hình ảnh cho khỉ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17" y="4313113"/>
            <a:ext cx="2105604" cy="13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375140" y="5713544"/>
            <a:ext cx="5760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Hãy nêu vai trò của thú bằng những ví dụ cụ thể?</a:t>
            </a:r>
            <a:endParaRPr lang="en-US" sz="2000">
              <a:solidFill>
                <a:srgbClr val="FF0000"/>
              </a:solidFill>
              <a:latin typeface="Calibri (Body)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845" y="1016167"/>
            <a:ext cx="6045608" cy="2143125"/>
            <a:chOff x="203845" y="1016167"/>
            <a:chExt cx="6045608" cy="2143125"/>
          </a:xfrm>
        </p:grpSpPr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328" y="1016167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03845" y="2052772"/>
              <a:ext cx="57605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smtClean="0">
                  <a:solidFill>
                    <a:srgbClr val="FF0000"/>
                  </a:solidFill>
                  <a:latin typeface="Calibri (Body)"/>
                  <a:cs typeface="Arial" panose="020B0604020202020204" pitchFamily="34" charset="0"/>
                </a:rPr>
                <a:t>- Làm thực phẩm cho người.</a:t>
              </a:r>
              <a:endParaRPr lang="en-US" sz="200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3845" y="3120643"/>
            <a:ext cx="5760587" cy="1353790"/>
            <a:chOff x="203845" y="3247255"/>
            <a:chExt cx="5760587" cy="1353790"/>
          </a:xfrm>
        </p:grpSpPr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454" y="3247255"/>
              <a:ext cx="1892977" cy="1353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03845" y="3753610"/>
              <a:ext cx="57605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smtClean="0">
                  <a:solidFill>
                    <a:srgbClr val="FF0000"/>
                  </a:solidFill>
                  <a:latin typeface="Calibri (Body)"/>
                  <a:cs typeface="Arial" panose="020B0604020202020204" pitchFamily="34" charset="0"/>
                </a:rPr>
                <a:t>- Cung cấp sức kéo</a:t>
              </a:r>
              <a:endParaRPr lang="en-US" sz="200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04728" y="5111730"/>
            <a:ext cx="5760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- Cung cấp nguyên liệu cho một </a:t>
            </a:r>
            <a:r>
              <a:rPr lang="en-US" sz="200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số </a:t>
            </a:r>
            <a:r>
              <a:rPr lang="en-US" sz="200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ngành </a:t>
            </a:r>
            <a:r>
              <a:rPr lang="en-US" sz="200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khác.</a:t>
            </a:r>
            <a:endParaRPr lang="en-US" sz="2000">
              <a:solidFill>
                <a:srgbClr val="FF0000"/>
              </a:solidFill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42493"/>
            <a:ext cx="251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II. Bộ Linh trưởng.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2141" y="1016167"/>
            <a:ext cx="5760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Calibri (Body)"/>
                <a:cs typeface="Arial" panose="020B0604020202020204" pitchFamily="34" charset="0"/>
              </a:rPr>
              <a:t>Hãy thảo luận trong thời gian 2 phút, nêu đặc điểm chung của thú?</a:t>
            </a:r>
            <a:endParaRPr lang="en-US" sz="2000">
              <a:solidFill>
                <a:srgbClr val="FF0000"/>
              </a:solidFill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611825"/>
            <a:ext cx="2523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III. Vai trò của thú.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994409"/>
            <a:ext cx="3714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IV. Đặc điểm chung của thú.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312142" y="1842657"/>
            <a:ext cx="587985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u="sng"/>
              <a:t>Một số gợi ý: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00FF"/>
                </a:solidFill>
              </a:rPr>
              <a:t> Bộ lông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00FF"/>
                </a:solidFill>
              </a:rPr>
              <a:t> Bộ răng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00FF"/>
                </a:solidFill>
              </a:rPr>
              <a:t> Tim (số ngăn), máu đi nuôi cơ thể, số vòng tuần hoàn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00FF"/>
                </a:solidFill>
              </a:rPr>
              <a:t> Sinh sản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00FF"/>
                </a:solidFill>
              </a:rPr>
              <a:t> Nuôi con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000FF"/>
                </a:solidFill>
              </a:rPr>
              <a:t> Nhiệt độ cơ thể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43022" y="2460610"/>
            <a:ext cx="611611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- Là động vật có xương sống có tổ chức cao nhất.</a:t>
            </a:r>
          </a:p>
          <a:p>
            <a:pPr algn="just"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- Có lông mao.</a:t>
            </a:r>
          </a:p>
          <a:p>
            <a:pPr algn="just"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- Bộ răng phân hoá thành 3 loại (răng cửa, răng nanh, răng hàm).</a:t>
            </a:r>
          </a:p>
          <a:p>
            <a:pPr algn="just"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- Thai sinh và nuôi con bằng sữa.</a:t>
            </a:r>
          </a:p>
          <a:p>
            <a:pPr algn="just"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- Tim 4 ngăn 2 vòng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hoàn.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Bộ não phát triển.</a:t>
            </a:r>
          </a:p>
          <a:p>
            <a:pPr algn="just"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- Là động vật hằng nhiệt.</a:t>
            </a:r>
          </a:p>
        </p:txBody>
      </p:sp>
    </p:spTree>
    <p:extLst>
      <p:ext uri="{BB962C8B-B14F-4D97-AF65-F5344CB8AC3E}">
        <p14:creationId xmlns:p14="http://schemas.microsoft.com/office/powerpoint/2010/main" val="29520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362200" y="228600"/>
            <a:ext cx="7543800" cy="17526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9900CC"/>
                </a:solidFill>
              </a:rPr>
              <a:t>BÀI TẬP TRẮC NGHIỆM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648201" y="1981201"/>
            <a:ext cx="2957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Chọn đáp án đúng. 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1828800" y="2590801"/>
            <a:ext cx="86058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Câu 1. Đăc điểm cơ bản nào giúp nhận biết Bộ Guốc chẵn?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a. Tầm vóc to lớn.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b. Chân cao, số ngón chân chẵn.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c. Đầu ngón chân có hộp sừng  bảo vệ ( gọi là guốc).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d. Cả b và c.</a:t>
            </a: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2667000" y="4343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  <p:bldP spid="50185" grpId="0"/>
      <p:bldP spid="50186" grpId="0"/>
      <p:bldP spid="501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09800" y="1676400"/>
            <a:ext cx="8001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</a:rPr>
              <a:t>2. Răng của bộ gặm nhấm có đặc điểm nào trong các đặc điểm sau?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a. Răng nanh dài, nhọn, răng hàm dẹp bên, sắc.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b. Các răng đều nhọn.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c. Răng cửa lớn có khoảng trống hàm.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d. Cả a và b.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2133600" y="3429000"/>
            <a:ext cx="457200" cy="45720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1800"/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2590800" y="228600"/>
            <a:ext cx="7239000" cy="121920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/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29445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2362200" y="228600"/>
            <a:ext cx="7543800" cy="17526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9900CC"/>
                </a:solidFill>
              </a:rPr>
              <a:t>BÀI TẬP TRẮC NGHIỆM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648201" y="1981201"/>
            <a:ext cx="2957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Chọn đáp án đúng. 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981200" y="2514600"/>
            <a:ext cx="8255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Câu 2. Đặc điểm của Bộ Linh trưởng là gì?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a. Thích nghi với hoạt động cầm, nắm, leo trèo.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b. Bàn tay, bàn chân có 5 ngón; ngón cái đối diện với các ngón còn lại.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c. Ăn tạp (ăn thực vật, côn trùng).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d. Cả a, b và c.</a:t>
            </a:r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2819400" y="4648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362200" y="228600"/>
            <a:ext cx="7543800" cy="17526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9900CC"/>
                </a:solidFill>
              </a:rPr>
              <a:t>BÀI TẬP TRẮC NGHIỆM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648201" y="1981201"/>
            <a:ext cx="2957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Chọn đáp án đúng. 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1858964" y="2573338"/>
            <a:ext cx="847407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Câu 3. Đặc điểm chung của lớp Thú là gì?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a. Tim 4 ngăn, là động vật hằng nhiệt.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b. Bộ não phát triển nhất là bán cầu não và tiểu não.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c. Có hiện tượng thai sinh, nuôi con bằng sữa.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	d. Cả a, b, c.</a:t>
            </a: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2667000" y="4343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15400" y="51117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18575" y="31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0825" y="51085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133600" y="2057400"/>
            <a:ext cx="8153400" cy="2357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 CÁC THẦY CÔ GIÁO MẠNH KHỎE!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 CÁC EM HỌC SINH HỌC TỐT!</a:t>
            </a: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 rot="10388347">
            <a:off x="2971800" y="6858001"/>
            <a:ext cx="2133600" cy="1800225"/>
            <a:chOff x="2013" y="2517"/>
            <a:chExt cx="1318" cy="1134"/>
          </a:xfrm>
        </p:grpSpPr>
        <p:sp>
          <p:nvSpPr>
            <p:cNvPr id="41013" name="Oval 8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sz="1800"/>
            </a:p>
          </p:txBody>
        </p:sp>
        <p:grpSp>
          <p:nvGrpSpPr>
            <p:cNvPr id="41014" name="Group 9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41015" name="Oval 10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16" name="Oval 11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17" name="Oval 12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18" name="Oval 13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19" name="Oval 14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20" name="Oval 15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</p:grp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 rot="10388347">
            <a:off x="7391400" y="6858001"/>
            <a:ext cx="2133600" cy="1800225"/>
            <a:chOff x="2013" y="2517"/>
            <a:chExt cx="1318" cy="1134"/>
          </a:xfrm>
        </p:grpSpPr>
        <p:sp>
          <p:nvSpPr>
            <p:cNvPr id="41005" name="Oval 17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sz="1800"/>
            </a:p>
          </p:txBody>
        </p:sp>
        <p:grpSp>
          <p:nvGrpSpPr>
            <p:cNvPr id="41006" name="Group 18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41007" name="Oval 19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08" name="Oval 20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09" name="Oval 21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10" name="Oval 22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11" name="Oval 23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12" name="Oval 24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</p:grpSp>
      </p:grpSp>
      <p:grpSp>
        <p:nvGrpSpPr>
          <p:cNvPr id="13337" name="Group 25"/>
          <p:cNvGrpSpPr>
            <a:grpSpLocks/>
          </p:cNvGrpSpPr>
          <p:nvPr/>
        </p:nvGrpSpPr>
        <p:grpSpPr bwMode="auto">
          <a:xfrm rot="10388347">
            <a:off x="5791200" y="6858001"/>
            <a:ext cx="2133600" cy="1800225"/>
            <a:chOff x="2013" y="2517"/>
            <a:chExt cx="1318" cy="1134"/>
          </a:xfrm>
        </p:grpSpPr>
        <p:sp>
          <p:nvSpPr>
            <p:cNvPr id="40997" name="Oval 26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sz="1800"/>
            </a:p>
          </p:txBody>
        </p:sp>
        <p:grpSp>
          <p:nvGrpSpPr>
            <p:cNvPr id="40998" name="Group 27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40999" name="Oval 28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00" name="Oval 29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01" name="Oval 30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02" name="Oval 31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03" name="Oval 32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1004" name="Oval 33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</p:grpSp>
      </p:grpSp>
      <p:grpSp>
        <p:nvGrpSpPr>
          <p:cNvPr id="13346" name="Group 34"/>
          <p:cNvGrpSpPr>
            <a:grpSpLocks/>
          </p:cNvGrpSpPr>
          <p:nvPr/>
        </p:nvGrpSpPr>
        <p:grpSpPr bwMode="auto">
          <a:xfrm rot="10388347">
            <a:off x="4343400" y="6858001"/>
            <a:ext cx="2133600" cy="1800225"/>
            <a:chOff x="2013" y="2517"/>
            <a:chExt cx="1318" cy="1134"/>
          </a:xfrm>
        </p:grpSpPr>
        <p:sp>
          <p:nvSpPr>
            <p:cNvPr id="40989" name="Oval 35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sz="1800"/>
            </a:p>
          </p:txBody>
        </p:sp>
        <p:grpSp>
          <p:nvGrpSpPr>
            <p:cNvPr id="40990" name="Group 36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40991" name="Oval 37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92" name="Oval 38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93" name="Oval 39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94" name="Oval 40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95" name="Oval 41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96" name="Oval 42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</p:grpSp>
      </p:grpSp>
      <p:grpSp>
        <p:nvGrpSpPr>
          <p:cNvPr id="13355" name="Group 43"/>
          <p:cNvGrpSpPr>
            <a:grpSpLocks/>
          </p:cNvGrpSpPr>
          <p:nvPr/>
        </p:nvGrpSpPr>
        <p:grpSpPr bwMode="auto">
          <a:xfrm rot="10388347">
            <a:off x="5638800" y="7772400"/>
            <a:ext cx="2133600" cy="1800225"/>
            <a:chOff x="2013" y="2517"/>
            <a:chExt cx="1318" cy="1134"/>
          </a:xfrm>
        </p:grpSpPr>
        <p:sp>
          <p:nvSpPr>
            <p:cNvPr id="40981" name="Oval 44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sz="1800"/>
            </a:p>
          </p:txBody>
        </p:sp>
        <p:grpSp>
          <p:nvGrpSpPr>
            <p:cNvPr id="40982" name="Group 45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40983" name="Oval 46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84" name="Oval 47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85" name="Oval 48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86" name="Oval 49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87" name="Oval 50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88" name="Oval 51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</p:grpSp>
      </p:grpSp>
      <p:grpSp>
        <p:nvGrpSpPr>
          <p:cNvPr id="13364" name="Group 52"/>
          <p:cNvGrpSpPr>
            <a:grpSpLocks/>
          </p:cNvGrpSpPr>
          <p:nvPr/>
        </p:nvGrpSpPr>
        <p:grpSpPr bwMode="auto">
          <a:xfrm rot="10388347">
            <a:off x="3962400" y="7696200"/>
            <a:ext cx="2133600" cy="1800225"/>
            <a:chOff x="2013" y="2517"/>
            <a:chExt cx="1318" cy="1134"/>
          </a:xfrm>
        </p:grpSpPr>
        <p:sp>
          <p:nvSpPr>
            <p:cNvPr id="40973" name="Oval 53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sz="1800"/>
            </a:p>
          </p:txBody>
        </p:sp>
        <p:grpSp>
          <p:nvGrpSpPr>
            <p:cNvPr id="40974" name="Group 54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40975" name="Oval 55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76" name="Oval 56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77" name="Oval 57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78" name="Oval 58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79" name="Oval 59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  <p:sp>
            <p:nvSpPr>
              <p:cNvPr id="40980" name="Oval 60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79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133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133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0" fill="hold"/>
                                        <p:tgtEl>
                                          <p:spTgt spid="133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0" fill="hold"/>
                                        <p:tgtEl>
                                          <p:spTgt spid="13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0" fill="hold"/>
                                        <p:tgtEl>
                                          <p:spTgt spid="133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0" fill="hold"/>
                                        <p:tgtEl>
                                          <p:spTgt spid="13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248179" y="2005885"/>
            <a:ext cx="43973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romanUcPeriod"/>
            </a:pPr>
            <a:r>
              <a:rPr lang="en-US">
                <a:solidFill>
                  <a:srgbClr val="0000FF"/>
                </a:solidFill>
              </a:rPr>
              <a:t>Các bộ Móng guốc</a:t>
            </a:r>
          </a:p>
          <a:p>
            <a:pPr eaLnBrk="1" hangingPunct="1">
              <a:buFontTx/>
              <a:buAutoNum type="romanUcPeriod"/>
            </a:pPr>
            <a:r>
              <a:rPr lang="en-US">
                <a:solidFill>
                  <a:srgbClr val="0000FF"/>
                </a:solidFill>
              </a:rPr>
              <a:t> Bộ Linh trưởng</a:t>
            </a:r>
          </a:p>
          <a:p>
            <a:pPr eaLnBrk="1" hangingPunct="1">
              <a:buFontTx/>
              <a:buAutoNum type="romanUcPeriod"/>
            </a:pPr>
            <a:r>
              <a:rPr lang="en-US">
                <a:solidFill>
                  <a:srgbClr val="0000FF"/>
                </a:solidFill>
              </a:rPr>
              <a:t> Vai trò của Thú</a:t>
            </a:r>
          </a:p>
          <a:p>
            <a:pPr eaLnBrk="1" hangingPunct="1">
              <a:buFontTx/>
              <a:buAutoNum type="romanUcPeriod"/>
            </a:pPr>
            <a:r>
              <a:rPr lang="en-US">
                <a:solidFill>
                  <a:srgbClr val="0000FF"/>
                </a:solidFill>
              </a:rPr>
              <a:t> Đặc điểm chung của Thú.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9713" y="549959"/>
            <a:ext cx="7096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52. ĐA DẠNG CỦA LỚP THÚ (tiếp theo)</a:t>
            </a:r>
            <a:b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BỘ MÓNG GUỐC VÀ BỘ LINH TRƯỞNG</a:t>
            </a:r>
            <a:endParaRPr lang="en-US" sz="24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01115" y="3979572"/>
            <a:ext cx="5687852" cy="1968297"/>
            <a:chOff x="0" y="4760913"/>
            <a:chExt cx="9144000" cy="2097087"/>
          </a:xfrm>
        </p:grpSpPr>
        <p:pic>
          <p:nvPicPr>
            <p:cNvPr id="11" name="Picture 5" descr="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0913"/>
              <a:ext cx="5341938" cy="209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525" y="4760913"/>
              <a:ext cx="3800475" cy="209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7" descr="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97" y="1001578"/>
            <a:ext cx="5765127" cy="264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68946" y="2176530"/>
            <a:ext cx="450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Hãy quan sát hình </a:t>
            </a:r>
            <a:r>
              <a:rPr lang="en-US" smtClean="0"/>
              <a:t>ảnh đại diện một số thú móng guốc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pic>
        <p:nvPicPr>
          <p:cNvPr id="9" name="Picture 10" descr="Bo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19" y="885667"/>
            <a:ext cx="3129564" cy="188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pot_bellied_pi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95" y="2833352"/>
            <a:ext cx="3129564" cy="193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te giacc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19" y="4847265"/>
            <a:ext cx="3129564" cy="190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1003" y="1701689"/>
            <a:ext cx="61450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Đọc thông tin SGK/Tr166 và quan sát hình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sau tìm 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đặc điểm chung để xếp các loài thú này vào bộ móng 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guốc?</a:t>
            </a:r>
            <a:endParaRPr lang="en-US" sz="240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2520" y="3093446"/>
            <a:ext cx="61450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Thú móng guốc có số lượng ngón chân tiêu giảm, đốt cuối của mỗi ngón có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bao sừng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bao bọc được gọi là guốc.</a:t>
            </a:r>
          </a:p>
        </p:txBody>
      </p:sp>
    </p:spTree>
    <p:extLst>
      <p:ext uri="{BB962C8B-B14F-4D97-AF65-F5344CB8AC3E}">
        <p14:creationId xmlns:p14="http://schemas.microsoft.com/office/powerpoint/2010/main" val="37563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29026" y="1270438"/>
            <a:ext cx="61450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Thú móng guốc có số lượng ngón chân tiêu giảm, đốt cuối của mỗi ngón có sừng bao bọc được gọi là guốc.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842" y="2685137"/>
            <a:ext cx="5526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móng guốc sống ở đâu? Cách di chuyển của chúng như thế nào?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63" y="1493385"/>
            <a:ext cx="5868436" cy="37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5021" y="3516135"/>
            <a:ext cx="5460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     - Ở cạn.</a:t>
            </a:r>
          </a:p>
          <a:p>
            <a:r>
              <a:rPr lang="en-US" sz="2800" smtClean="0"/>
              <a:t>     - Di chuyển nhanh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07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29026" y="1270438"/>
            <a:ext cx="61450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Thú móng guốc có số lượng ngón chân tiêu giảm, đốt cuối của mỗi ngón có sừng bao bọc được gọi là guốc.</a:t>
            </a:r>
          </a:p>
        </p:txBody>
      </p:sp>
      <p:pic>
        <p:nvPicPr>
          <p:cNvPr id="11" name="Picture 5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50" y="1270438"/>
            <a:ext cx="5534979" cy="27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00" y="4181422"/>
            <a:ext cx="3485321" cy="245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026" y="2393590"/>
            <a:ext cx="5460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Ở cạn.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Di chuyển nhanh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07" y="330038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 Chân thú móng guốc có đặc điểm gì thích nghi với lối di chuyển nhanh?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124" y="425246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Chân cao, trục ống chân, cổ chân, bàn và  ngón chân gần như thẳng hàng.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Chỉ có những đốt cuối của ngón chân có guốc bao bọc mới chạm đất nên diện tích tiếp xúc với đất hẹp.</a:t>
            </a:r>
          </a:p>
        </p:txBody>
      </p:sp>
    </p:spTree>
    <p:extLst>
      <p:ext uri="{BB962C8B-B14F-4D97-AF65-F5344CB8AC3E}">
        <p14:creationId xmlns:p14="http://schemas.microsoft.com/office/powerpoint/2010/main" val="23507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29026" y="1270438"/>
            <a:ext cx="61450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Thú móng guốc có số lượng ngón chân tiêu giảm, đốt cuối của mỗi ngón có sừng bao bọc được gọi là guốc.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026" y="2393590"/>
            <a:ext cx="5460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Ở cạn.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Di chuyển nhanh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07" y="330038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Hãy</a:t>
            </a:r>
            <a:r>
              <a:rPr lang="vi-VN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đếm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ngón chân của các loài trên?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F%2BM%2520Unruptured%2520vesicle%2520on%2520foot%252096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86" y="1020007"/>
            <a:ext cx="2638932" cy="22047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smoked_cow_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63" y="1020007"/>
            <a:ext cx="2653058" cy="2276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Mayica%2520club%2520foot%2520BEF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63" y="3899046"/>
            <a:ext cx="2653057" cy="21556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hinoceros-Foot-Close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1" y="3899046"/>
            <a:ext cx="2683157" cy="21556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6817" y="3296117"/>
            <a:ext cx="245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Chân Lợn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6152" y="3296117"/>
            <a:ext cx="245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Chân Bò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6817" y="6192221"/>
            <a:ext cx="245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Chân Tê giác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06152" y="6192221"/>
            <a:ext cx="245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Chân Ngựa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606" y="376550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solidFill>
                  <a:srgbClr val="0000FF"/>
                </a:solidFill>
              </a:rPr>
              <a:t> - Chân lợn và chân bò là 4 ngón  =&gt; số ngón chân chẵn.</a:t>
            </a:r>
          </a:p>
          <a:p>
            <a:pPr>
              <a:spcBef>
                <a:spcPct val="50000"/>
              </a:spcBef>
            </a:pPr>
            <a:r>
              <a:rPr lang="en-US" sz="2000" smtClean="0">
                <a:solidFill>
                  <a:srgbClr val="0000FF"/>
                </a:solidFill>
              </a:rPr>
              <a:t> - Chân ngựa 1 ngón,  chân tê giác 3 ngón =&gt; số ngón chân lẻ 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0325" y="1794702"/>
            <a:ext cx="245165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Guốc chẵn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0324" y="4484230"/>
            <a:ext cx="245165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Guốc lẻ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8912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00FF"/>
                </a:solidFill>
              </a:rPr>
              <a:t>TIẾT 52. ĐA DẠNG CỦA LỚP THÚ (tiếp theo)</a:t>
            </a:r>
            <a:r>
              <a:rPr lang="en-US" sz="2400" b="1">
                <a:solidFill>
                  <a:srgbClr val="0000FF"/>
                </a:solidFill>
              </a:rPr>
              <a:t/>
            </a:r>
            <a:br>
              <a:rPr lang="en-US" sz="2400" b="1">
                <a:solidFill>
                  <a:srgbClr val="0000FF"/>
                </a:solidFill>
              </a:rPr>
            </a:br>
            <a:r>
              <a:rPr lang="en-US" sz="2400" b="1">
                <a:solidFill>
                  <a:srgbClr val="0000FF"/>
                </a:solidFill>
              </a:rPr>
              <a:t>CÁC BỘ MÓNG GUỐC VÀ BỘ LINH TRƯỞNG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59134" y="1056068"/>
            <a:ext cx="0" cy="576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59909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smtClean="0">
                <a:solidFill>
                  <a:srgbClr val="0000FF"/>
                </a:solidFill>
              </a:rPr>
              <a:t>I. Các bộ Móng guốc.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29026" y="1270438"/>
            <a:ext cx="61450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Thú móng guốc có số lượng ngón chân tiêu giảm, đốt cuối của mỗi ngón có sừng bao bọc được gọi là guốc.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026" y="2393590"/>
            <a:ext cx="5460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Ở cạn.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Di chuyển nhanh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07" y="330038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Hãy</a:t>
            </a:r>
            <a:r>
              <a:rPr lang="vi-VN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đếm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ngón chân của Voi?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606" y="376550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solidFill>
                  <a:srgbClr val="0000FF"/>
                </a:solidFill>
              </a:rPr>
              <a:t>- Chân Voi có 5 năm, guốc nhỏ =&gt; Bộ Voi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73787" y="1228344"/>
            <a:ext cx="3962400" cy="3733800"/>
            <a:chOff x="7273787" y="1228344"/>
            <a:chExt cx="3962400" cy="3733800"/>
          </a:xfrm>
        </p:grpSpPr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787" y="1228344"/>
              <a:ext cx="396240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ist2_5861573-elephant-l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4887" y="3814381"/>
              <a:ext cx="1219200" cy="114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7838660" y="4935056"/>
            <a:ext cx="245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Chân Voi</a:t>
            </a:r>
            <a:endParaRPr lang="en-U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1668</Words>
  <Application>Microsoft Office PowerPoint</Application>
  <PresentationFormat>Widescreen</PresentationFormat>
  <Paragraphs>204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 (Body)</vt:lpstr>
      <vt:lpstr>Arial</vt:lpstr>
      <vt:lpstr>Calibri</vt:lpstr>
      <vt:lpstr>Calibri Light</vt:lpstr>
      <vt:lpstr>Times New Roman</vt:lpstr>
      <vt:lpstr>VNI-Times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KHANHVAN</dc:creator>
  <cp:lastModifiedBy>KHANHVAN</cp:lastModifiedBy>
  <cp:revision>51</cp:revision>
  <dcterms:created xsi:type="dcterms:W3CDTF">2018-03-05T13:03:19Z</dcterms:created>
  <dcterms:modified xsi:type="dcterms:W3CDTF">2018-03-06T01:41:09Z</dcterms:modified>
</cp:coreProperties>
</file>